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60" r:id="rId9"/>
    <p:sldId id="275" r:id="rId10"/>
    <p:sldId id="276" r:id="rId11"/>
    <p:sldId id="262" r:id="rId12"/>
    <p:sldId id="287" r:id="rId13"/>
    <p:sldId id="285" r:id="rId14"/>
    <p:sldId id="289" r:id="rId15"/>
    <p:sldId id="290" r:id="rId16"/>
    <p:sldId id="291" r:id="rId17"/>
    <p:sldId id="292" r:id="rId18"/>
    <p:sldId id="288" r:id="rId19"/>
    <p:sldId id="293" r:id="rId20"/>
    <p:sldId id="294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51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0235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2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881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7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711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8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06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61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52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3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77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74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00D1-BC39-444D-9AE6-8D50C4E3EDB5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87E3A0-3AD0-4746-851D-F8FDC6C4C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" y="999460"/>
            <a:ext cx="7128933" cy="4479852"/>
          </a:xfrm>
        </p:spPr>
        <p:txBody>
          <a:bodyPr anchor="ctr">
            <a:normAutofit/>
          </a:bodyPr>
          <a:lstStyle/>
          <a:p>
            <a:r>
              <a:rPr lang="cs-CZ" dirty="0"/>
              <a:t>Psychoterapeutický proces a ukončení léčby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MUDr. Jan Kubánek, dlouhodobý výcvik v integrativní psychoterapii s fokusem na práci s emocemi</a:t>
            </a:r>
          </a:p>
          <a:p>
            <a:pPr algn="l"/>
            <a:r>
              <a:rPr lang="cs-CZ" dirty="0"/>
              <a:t>2. ročník</a:t>
            </a:r>
          </a:p>
        </p:txBody>
      </p:sp>
      <p:sp>
        <p:nvSpPr>
          <p:cNvPr id="6" name="Isosceles Triangle 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1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299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EF945-F045-F4EA-5013-E0EB7FD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Terapeutická aliance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239A5-078A-00B8-1B66-F8646EBE1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Terapeutický vztah + shoda na cílech terapie + shoda na prostředcích terapie vytváří podmínky pro vznik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terapeutické aliance: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vzniká průběžně, vztah spojenectví, směřující k naplnění cílů terapie.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07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2.Fáze vlastní pst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navazuje na úvodní fázi.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tomto bodě se také začíná formovat postoj k vlastním potížím a způsobu jejich pochopení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Praško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2009) a tento postoj se také může začít měnit, pokud není úplně adaptivní. 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 terapie začíná na bázi pracovního spojenectví – terapeutické aliance.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Tato fáze je charakterizována vzájemným respektem a společným cílem, tedy směřování k pacientově úzdravě. 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Důležitá otázka kvalitního terapeutického vztahu, viz výše. Kromě toho v této fázi poskytuje terapeutický vztah i funkci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kontejnování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silných emocí P při terapii. A to včetně možných negativních emocí K vůči P (problematika hraničních poruch osobnosti)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61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6AAF3-4F24-D5A3-9FC8-C3C3B8AD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Motivace, adaptivní indikace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B59867-C04D-2D51-F996-1874E1293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2160589"/>
            <a:ext cx="11258549" cy="4487861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Má-li terapie, zejména pokud je založena na vztahu, probíhat co nejlépe, musí být terapeut  otevřen všemu, s čím pacient přichází. Mimořádně důležitým prvkem, který ovlivňuje průběh terapie, je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motivace P, jeho osobnostní struktura a charakter jeho obtíží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faktory ovlivňující efekt terapie na straně pacienta.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terapii mají dopad i události jeho všedního života (úmrtí blízké osoby, nemoc, problémy v zaměstnání) – nutnost upravit cíle terapie.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 pacientů, kteří přišli do terapie na nátlak partnera, může jejich motivaci ovlivnit, že partner stejně vztah ukončí, ale i to, že vezme pacienta na milost…Můžeme se pak setkat s žárlivými výroky pacientova okolí (T je adresátem důvěrných sdělení), okolí může mít i pocity ohrožení („co tam o nás říká“).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 průběhu PT se postupně začínají objevovat efekty léčby, tedy změny v prožívání, myšlení a chování pacienta. Tyto změny mají silný vliv na jeho motivaci (úleva může vést k předčasnému ukončení terapie, ale může také P povzbudit).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Změny v chování mohou vyvolat negativní reakci okolí (př. čl., který přišel do terapie jako někdo, kdo neumí říci ne – lidé kolem něho si snadno zvyknou na ochotu, s jakou plní jejich prosby, a je zřejmé, že jeho změna v někoho, kdo jim už ne vždy vyhoví, se jim nebude líbit.).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35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D8EE7-CC4E-3D4C-F2B6-6A4EA2DFB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na různých úrovních kruhu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A6EEB4-43DE-E329-9638-63DDCB627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Během fáze vlastní psychoterapie, se efekt léčby dostavuje v podobě změn v chování, myšlení, prožívání či emocích pacienta, v tělesných příznacích – pokud jsou nějaké psychosomatické obtíže nebo změnou v sociálních interakcích.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efekt každý z terapeutických směrů může definovat rozličně. A pro každý směr jsou změny v určité oblasti důležitější. Např. KBT oceňuje změny v myšlení a chování, ETF změny v emocích, terapie zaměřené na tělo zase změny v tělesném prožívání. Nicméně ukazuje se, že pozitivní změna v jedné oblasti je spojena s pozitivní změnou v jiné oblasti. Pokud např. pacient místo zoufalství a deprese začne prožívat radost a klid, mění se i jeho myšlení a chování, potažmo kvalita jeho vztahů.  To, jak proces změny budeme popisovat, úzce souvisí s naší preferovanou představou o psychopatologii. 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Některé přístupy oceňují výskyt pozitivním změn již v rámci pst sezení – např. EFT, jiné mezi sezeními – KBT nácvik.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649A9-0DF9-850B-BACD-5D12FD06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integrativní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687FA-5DC6-2AAF-36F0-12BD556E9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Pouto, terapeutický vztah, aliance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viz i otázka Terapeutický vztah. Je to základní předpoklad pro úspěšnou psychoterapii. Mohou vznikat ruptury ve vztahu, které je třeba zachytit a léčit. Např v rámci přenosových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protipřenosových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reakcí může dojít k nějakým nedorozuměním, zklamání na straně klienta, apod. Terapeutická aliance – shoda na cílech terapie, ale i shoda na cestě k tomuto cíli. Může být problematické např. u pacientů psychosomatických nebo závislých s nejasnou motivací ke změně.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Kvalitním terapeutickým vztahem sytíme klientovy potřeby pozornosti, porozumění a přijetí. Nabízíme korektivní zkušenost.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osobní angažovanosti , empatie, vřelosti či autenticity v terapeutickém vztahu je různá u různých terapeutických škol . např – Freud X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Yalom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může být jiná i v rámci různých terapeutů uvnitř jedné psychoterapeutické školy. Je to i osobnostní záležitost.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75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FCA02-56CE-DC79-0612-FFDA289A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561975"/>
            <a:ext cx="10915649" cy="6067425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Zkoumání a uvědomění:  náhled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obvykle přichází s nějakým příznakem – na úrovni emocí – úzkosti, deprese, zoufalství, na úrovni myšlenek – nevěřím si, mám vtíravé myšlenky nebo na úrovni chování – např. závislosti, vyhýbání se, zabezpečování se.  Zkoumáním různých symptomů , jejich skrytých významů nebo spouštěcích mechanismů a dalších souvislosti,  si klient si uvědomuje, že jeho příznaky mají nějaké souvislosti,  „nepadají z nebe“, nýbrž úzce souvisí s jeho vztahy. Pokud to jsou vztahy v současnosti - Vzniká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Interpersonální náhled.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(Kratochvíl), pokud se objeví kauzální souvislosti se vztahy v minulosti – vzniká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patogenetický/genetický náhled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dle Kratochvíla.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si na základe raných skúseností z detstva vytvoril vzťahové vzorce, ktoré vo svojom živote naďalej opakuje.  Dynamický konflikt vo vzťahoch s dôležitými osobami (rodičmi, súrodencami, terapeutom, deťmi, ...) často pramení  z nenasýtenosti potreby po tesnej väzbe (po bezpečnom primknutí) a zo sklamania a nárokov na sebe sama (</a:t>
            </a:r>
            <a:r>
              <a:rPr lang="sk-SK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sebekritika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Náhled má kognitivní dopad, ale v ideálním případě i dopad na emoce a chování. Na úrovni kognicí pracují více především KBT, která zkoumá automatické myšlenky a jádrová přesvědčení, ale třeba i Transakční analýza, která zkoumá, jak vypadají transakce klienta, otázky po smyslu života v existenciální analýze mají také kognitivní rozměr, apod.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Zde může být prostor i pro nějakou edukaci – např. o úzkosti při panických atakách o závislosti při problémech s abusem alkoholu či drog, apod. Různé směry přikládají edukaci různý význam. Největší bývá u KBT.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69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7079E-17B7-3981-1E12-9CC5F9AB6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438151"/>
            <a:ext cx="10191749" cy="6276974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Zkoumání a uvědomění: prožívání, emoce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 bezpečnému terapeutickému vztahu se zvyšuje pacientova schopnost snášet úzkost. To dále zvyšuje pacientův vhled na úrovni kognice i emocí a posiluje jeho sebevědomí.  Posiluje se schopnost uvědomit si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kontejnovat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nepříjemné a bolavé emoce. Dochází tak k postupnému odkrývání a většímu snášení skrytých pocitů, kterým se klient ve svém životě často vyhýbá – např. stud a zahanbení.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se dostává do kontaktu se situacemi, které jej v minulosti takovému chování naučily…“objevují se vzpomínky na emočně bolestivé situace z dětství, někdy se jim říká negativní epizodické vzpomínky…mohou se objevovat spontánně nebo klient přinese nějaké sny, které s tématem souvisí nebo se cíleně ptáme na vzpomínky z dětství…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řeší vztahy k významným osobám svého života – signifikantní osoby. Řeší tzv. nedokončené záležitost (viz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Gestalt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terapie nebo EFT) nebo skupinové schéma (viz nedávno zesnulý Knobloch a jeho Integrovaná psychoterapie)…podporuje se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 patogenetického náhledu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Osoby z dětství „přicházejí“ do terapie vědomě – klient o nich začne mluvit, nebo se na ně ptá terapeut nebo přicházejí nevědomě skrze klientův přenos z nějaké významné osoby jeho života na terapeuta a přenos je potom centrem terapeutického zkoumání.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si může začít uvědomovat a pracovat s vlastními přehnanými nároky na sebe, s vlastní sebekritikou, kterou se sám zahanbuje a způsobuje si např. depresi.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„Kontakt s vlastním prožíváním je základním stavebním kamenem určitého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seberegulačního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systému…Je-li kontakt s tímto vnitřním kompasem narušen, jsou rozhodnutí jedince často v menším souladu s tím, co skutečně potřebuje. Člověk pak dělá to, co si myslí, že by měl, místo toho, aby se spoléhal na vlastní úsudek a na vlastní potřeby (najdeme v 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Gestalt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terapii nebo v EFT)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157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C69FA-64E9-DCC8-1E7A-D9E2E2950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48A491-E4E0-DC35-05F7-44CA0C9FB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Vyvolání a vyjádření emocí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pomáhá katarzi, což je významný účinný faktor psychoterapie. Dochází k abreakci či ke korektivní emoční zkušenosti.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Vyjádření a nácvik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experimentuje s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novým chováním,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učí se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vyjadřovat svoje emoce a potřeby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reálných vztazích včetně vztahu s terapeutem. Případně nějaké nácvikové intervence – nácvik zklidňujícího dýchání, AT, JAPR, apod. sloužící k zvládání nějakého příznaku, hlavně úzkosti.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Posilování možností.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uvědomění si toho, co cítíme, snáze pochopíme, co potřebujeme a co máme vlastně dělat, abychom toho dosáhli. A to je cesta k alternativnímu spokojenějšímu příběhu. Viz i narativní psychoterapie. V reálných vztazích K snáze dosahuje naplnění svých potřeb nebo snáze ukončuje vztahy, které jeho potřeby nenaplňují.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13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C8CFC-F0D0-1C1F-97CD-AD1169D6D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Poznámky z </a:t>
            </a:r>
            <a:r>
              <a:rPr lang="cs-CZ" sz="18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dynamicko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analytické tradice: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639DDB-75DE-3A15-B73A-3FB23D702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219266" cy="3880773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Jedním z charakteristických prvků, se kterými se můžeme setkat v psychoterapii, a který popisuje hlavně dynamická a analytická tradice je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odpor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(projevy, kterými se pacient brání postupu terapie – pozdní příchody, zapomínání na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sesse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mlčení, překotný hovor, vynechávání důležitých témat).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Motivy pro odpor – každá změna znamená nejistotu, hrozba ztráty výhod, které nemoc s sebou přináší (např. sekundární zisky), prvotní efekty terapie mohou mít pro pacienta nepříjemný charakter (brání se kontaktu s nepříjemnými pocity).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Práce s odporem – v 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dynamicko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analytické tradici odpor interpretujeme, v humanistické terapii o odporu nemluvíme, spíš se zaměříme na teď a tady – co se s vámi nyní děje, co prožíváte?...nebo mohu autenticky nabídnout svoje prožívání…. Nejúčinnějším faktorem je vytvoření natolik bezpečného prostředí, aby se pacient mohl odporu vzdát.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Dalším charakteristickým projevem v PT je r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egrese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(člověk ustupuje z dosažené vývojové úrovně na nižší úroveň – časté u malých dětí, krizových stavů). Práce s regresí – někdy vytvoření bezpečného prostředí nebo naopak ocenění dospělejších variant chování.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69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D2F61-644F-BD90-362B-A3013D0E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3.Fáze ukončení léčby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C8C42-323E-BF9C-FC13-D9E87CA0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609725"/>
            <a:ext cx="10382250" cy="5172075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především znamená ukončení terapeutického vztahu na formální úrovni (Vymětal, 2004).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Zjednodušením ukončovací fáze může být dohoda o délce trvání terapie, která je součástí terapeutického kontraktu. Může být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obtížné (znamená ukončení vztahu). Průběh zakončení závisí na formě dohody o trvání terapie (doba, vymizení symptomu – P si může „ponechat“, aby nedošlo k ukončení vztahu s T).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Pevnost vztahu souvisí s délkou trvání terapie. Čím lepších výsledků se podařilo dosáhnout, čím více se má pacient nač spolehnout a čím více je toho schopen, o to snáze se mu „vyráží do světa“. Zlepšené fungování v záležitostech všedního dne a větší sebedůvěra umožňují snáze se vzdát T a terapie. T nesmí bránit P v ukončení PT (jako rodič při vypouštění dítěte z rodiny). P musí být poskytnut vždy dostatek času, aby se mohl připravit na ukončení terapie. Např. postupné zkracování sezení či prodlužování intervalů mezi sezeními.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 závěrečné fázi PT je zapotřebí dokončit to, co bylo v dosavadním průběhu terapie rozpracováno.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Předčasné ukončení terapie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ovlivnit motivace pacienta nebo náhlá změna jeho stavu. Za důvody předání pacienta do péče jiného terapeuta jsou považovány zejména významné změny v terapeutově životní situaci, chybná indikace (špatný odhad, že je daný postup pro daného pacienta vhodný) nebo selhání terapeuta (nezvládnutí respektu k pacientovým potřebám v psychoterapeutickém vztahu).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A70EE-43EF-CD56-404B-04C2B7915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Psychoterapeutický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11FE1B-A8A5-E6EF-5EBF-AB7822152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růběh psychoterapeutického dění;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všechny události - prožitky, myšlenky či akce P a T, které se odehrávají v terapeutických hodinách, ale i mimo ně, pokud se přímo (či přenosově) vztahují k účastníkům této interakce. V ideálním případě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směřují k pozitivnímu konci – nejčastěji k úlevě od obtíží, pro které klient vyhledá psychoterapii. 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má své časové vymezení. 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ho nejčastěji popisovat jako proces změny v rámci terapie u 1 terapeuta,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i v rámci celé psychoterapeutické kariéry pacienta, který během např. dlouhé historie poruchy projde i několika různými terapiemi.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můžeme také vnímat v rozmezí jednoho nebo i jen několika sezení v rámci jedné terapie.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994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E37C4-76BB-5CF3-0FA1-0BEAA730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4.Postterapeutická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9D40B-D9B1-589B-62F7-F96CC0A4C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rozumí fáze po skončení psychoterapie, kdy terapeutický vztah pokračuje na intrapsychické úrovni.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Klient může mít zvnitřnělou podporující a utišující terapeutovu přítomnost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reparenting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ponechat i možnost návratu do terapie v případě potřeby.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Případně –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up, setkání s klientem po např ½ roce nebo roce. Obvyklé při výzkumech účinnosti terapie. Spojené s nějakým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škálovním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příznaků.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77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31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D680C-2D29-59D1-4C35-79A1700A0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</a:t>
            </a:r>
            <a:r>
              <a:rPr lang="cs-CZ" dirty="0" err="1"/>
              <a:t>pstterapeutického</a:t>
            </a:r>
            <a:r>
              <a:rPr lang="cs-CZ" dirty="0"/>
              <a:t>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F1CF7-C404-BE2B-668E-BE33B51EF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Rozlišujeme: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1.Úvodní fázi.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2.Fázi vlastní terapie.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3.Fázi ukončení.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4.Postterapeutickou fázi. 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398A62-F2E6-1E05-1084-B77F92A0A81B}"/>
              </a:ext>
            </a:extLst>
          </p:cNvPr>
          <p:cNvSpPr/>
          <p:nvPr/>
        </p:nvSpPr>
        <p:spPr>
          <a:xfrm>
            <a:off x="4391278" y="2660177"/>
            <a:ext cx="6096000" cy="39160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Prekontemplace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• neexistuje záměr změnit chování, uvědomění si problémů je nízké, nebo žádné.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Kontemplace • je stadium, kdy motivace ke změně vzrůstá, protože si jedinec problém uvědomuje a zabývá se tím, jak ho zvládnout. (lidé v tomto stádiu mohou „uvíznout velmi dlouho)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Příprava (a rozhodnutí) • Příprava je stadiem rozhodnutí změnu učinit, i jak zhruba ji realizovat. (např. se rozhodne se objednat k pst- 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fází 1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rozhodne se otevřít zvlášť závažné téma 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ve fázi 2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Akce (a realizace) • Akce je stadium realizací plánů, změn chování, zážitky, prostředí, tak aby klient své problémy překonal. (např. se objedná k pst)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Udržení • je stadiem, kdy se člověk snaží zabránit recidivě /relapsu zkonsolidovat (upevnit) cíle, kterých dosáhl během akce.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699A0D1-8E0C-1121-0EDB-2B9BA56DE884}"/>
              </a:ext>
            </a:extLst>
          </p:cNvPr>
          <p:cNvSpPr/>
          <p:nvPr/>
        </p:nvSpPr>
        <p:spPr>
          <a:xfrm>
            <a:off x="5289494" y="1678754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Praško: stádia změny – dle připravenosti k psychoterapii a ke změně, </a:t>
            </a: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STÁDIA ZMĚNY dle závislostního modelu terapeutické změny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9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0CF58-BF1F-C757-9A13-C2425CAD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1.Úvodní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8FD81-0111-951F-AB98-988D58E7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rozumíme období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zahájením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terapie+první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několik prvních sezení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 posouzení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motivace, indikace a formulování kontraktu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někdo stihne během 1. sezení, někdo třeba 1.-5. sezení si nechá na posouzení, jestli s P bude schopen pracovat, např. Elena s hraničními pacienty.).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této fáze patří celá řada faktorů, které ovlivňují průběh psychoterapie. Na straně terapeuta sem patří jeho vzdělání, odborné zkušenosti a vědomosti, osobnost, jeho motivace a také aktuální životní situace.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Pacient je člověkem s určitou životní historií a s ní souvisejícím rozvojem aktuálních obtíží. Motivy pro zahájení psychoterapie mohou být rozličné a ne vždy jsou orientovány k úzdravě pacienta.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Faktory na straně pacienta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přitom výsledek terapie velmi ovlivňují (nejvíce)– tíže poruchy, trvání poruchy, osobnostní struktur, motivace k léčbě, včetně očekávání od léčby, apod. (někd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se objeví určité zlepšení u P už před zahájením pst)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94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22F4E52-B153-AEF5-EB32-E91A35D2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87095-BB92-B967-FCED-5D34D2E2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 této fázi P prezentuje své obtíže, které vedly k vyhledání pomoci.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začíná zvažovat otázku </a:t>
            </a:r>
            <a:r>
              <a:rPr lang="cs-CZ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indikace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(Vyskytují se u P obtíže, které jsou ovlivnitelné PT? – </a:t>
            </a:r>
            <a:r>
              <a:rPr lang="cs-CZ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obecná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indikace – současný psychický stav P, aktuální životní situace, motivace, účelnost; </a:t>
            </a:r>
            <a:r>
              <a:rPr lang="cs-CZ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specificko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cs-CZ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prognostická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indikace – jaký postup a za jakých okolností povede u daného pacienta k optimálním výsledkům, posouzení možností a rizik daných postupů).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se rozhoduje mezi jednotlivými formami PT (ST, IT, RT, …) a přístupy (K-B, sugestivní, psychoanalýza, …).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Volbu formy a přístupu částečně určuje osobní indikace (</a:t>
            </a:r>
            <a:r>
              <a:rPr lang="cs-CZ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hypnoterapeut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nebude dělat psychoanalýzu; komplikací jsou přátelské nebo příbuzenské vztahy).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53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7314235-DC90-9E40-8FE4-E0BD18A5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AA10BF-FCD3-F42A-9A82-4C2CCEDA9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 rámci indikace musí T pečlivě zvažovat otázku </a:t>
            </a:r>
            <a:r>
              <a:rPr lang="cs-CZ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motivace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pacienta k terapii. </a:t>
            </a: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terapie může přivést P rozhodnutí přenést na někoho druhého zodpovědnost za nápravu stavu (nechá se „opravit“), snaha vyřešit si za pomoci terapeuta své problémy, lépe si porozumět, či pouze vyhovět požadavku okolí. </a:t>
            </a: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Člověk se může snažit získat alibi, že jeho obtíže jsou neřešitelné, nebo „body“ pro nějaké posuzování (spory o svěření dítěte do péče). </a:t>
            </a: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 terapiemi dětí a mladistvých stojí nejčastěji rodiče. </a:t>
            </a: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Úkolem terapeuta však není jen posoudit motivaci pacienta, ale rovněž musí být schopen zachytit její realistické složky (málokdy totiž bývá jednoduchá, častěji se mísí celá řada motivů) a zaujmout pacienta pro jejich společnou práci.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7578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B9283-4DC3-6D7B-4392-C5C35BB5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terapeutický vztah a terapeutická aliance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275A5-5458-9D2A-DD5E-BFDC2FDB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2016" cy="4487861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Faktorem, který do motivace výrazně zasahuje, je terapeutický vztah. Jeho navázání a rozvinutí může je významnou hybnou silou zejména v terapii.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Důležitou částí úvodní fáze je vytvoření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kontraktu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(dohody mezi T a P o formálních náležitostech terapie). Zahrnuje volbu postupu, formu terapie, frekvenci kontaktů (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sessí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a jejich případný pevný harmonogram, délka terapie, cíle, dohoda o formě úhrady za terapii. 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 průběhu úvodní fáze se začíná vytvářet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pracovní spojenectví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mezi P a T (společný cíl, vzájemný respekt, důvěra v terapeutovu kompetenci). Jestliže je pracovní spojenectví adekvátně utvořené, umožňuje překonat dočasné obtíže v terapii (např. v důsledku pacientova zklamání z toho, že terapie nepostupuje tak rychle, jak by si přál. Nedostatečně pevné pracovní spojenectví bývá jednou z příčin předčasně ukončené terapie.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Tzv. ruptury ve vztahu.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Utvoření dobrého pracovního spojenectví také napomáhá dostatečná informovanost pacienta o okolnostech a možnostech léčby. 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08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Terapeutický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14475"/>
            <a:ext cx="10066866" cy="5343525"/>
          </a:xfrm>
        </p:spPr>
        <p:txBody>
          <a:bodyPr>
            <a:normAutofit/>
          </a:bodyPr>
          <a:lstStyle/>
          <a:p>
            <a:r>
              <a:rPr lang="cs-CZ" dirty="0"/>
              <a:t>Nezbytnou součástí psychoterapie je  </a:t>
            </a:r>
            <a:r>
              <a:rPr lang="cs-CZ" i="1" dirty="0"/>
              <a:t>Psychoterapeutický vztah, je důležitou součástí </a:t>
            </a:r>
            <a:r>
              <a:rPr lang="cs-CZ" b="1" i="1" dirty="0"/>
              <a:t>všech fází psychoterapeutického procesu</a:t>
            </a:r>
            <a:endParaRPr lang="cs-CZ" i="1" dirty="0"/>
          </a:p>
          <a:p>
            <a:r>
              <a:rPr lang="cs-CZ" dirty="0">
                <a:effectLst/>
                <a:ea typeface="Times New Roman" panose="02020603050405020304" pitchFamily="18" charset="0"/>
              </a:rPr>
              <a:t>mezi T a P vzniká intenzivní psychoterapeutický vztah, (viz otázka 1/5).</a:t>
            </a:r>
          </a:p>
          <a:p>
            <a:r>
              <a:rPr lang="cs-CZ" dirty="0"/>
              <a:t>Je vytvářen chováním terapeuta/</a:t>
            </a:r>
            <a:r>
              <a:rPr lang="cs-CZ" dirty="0" err="1"/>
              <a:t>tky</a:t>
            </a:r>
            <a:r>
              <a:rPr lang="cs-CZ" dirty="0"/>
              <a:t> a jeho klienta/</a:t>
            </a:r>
            <a:r>
              <a:rPr lang="cs-CZ" dirty="0" err="1"/>
              <a:t>tky</a:t>
            </a:r>
            <a:r>
              <a:rPr lang="cs-CZ" dirty="0"/>
              <a:t>. Chování terapeuta odpovídá jeho osobnosti a terapeutickému přístupu, jejž zastává. </a:t>
            </a:r>
          </a:p>
          <a:p>
            <a:r>
              <a:rPr lang="cs-CZ" dirty="0">
                <a:ea typeface="Times New Roman" panose="02020603050405020304" pitchFamily="18" charset="0"/>
              </a:rPr>
              <a:t>Terapeutický vztah</a:t>
            </a:r>
            <a:r>
              <a:rPr lang="cs-CZ" dirty="0">
                <a:effectLst/>
                <a:ea typeface="Times New Roman" panose="02020603050405020304" pitchFamily="18" charset="0"/>
              </a:rPr>
              <a:t> je různě, dle směru, který zastává T asymetrický (viz otázka etika</a:t>
            </a:r>
            <a:r>
              <a:rPr lang="cs-CZ" dirty="0">
                <a:ea typeface="Times New Roman" panose="02020603050405020304" pitchFamily="18" charset="0"/>
              </a:rPr>
              <a:t>, 1/13</a:t>
            </a:r>
            <a:r>
              <a:rPr lang="cs-CZ" dirty="0">
                <a:effectLst/>
                <a:ea typeface="Times New Roman" panose="02020603050405020304" pitchFamily="18" charset="0"/>
              </a:rPr>
              <a:t>), i když se v průběhu terapie asymetričnost u většiny přístupů zmenšuje, téměř vždy znamená PT vztah něco jiného pro P a něco jiného pro T. </a:t>
            </a:r>
            <a:endParaRPr lang="cs-CZ" i="1" dirty="0"/>
          </a:p>
          <a:p>
            <a:r>
              <a:rPr lang="cs-CZ" dirty="0"/>
              <a:t>PT vztah vytváří prostředí k psychoterapii, její rámec i její obsah.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 vztah vytváří určitý prostor, v němž se uskutečňuje příprava a pak i vlastní psychoterapeutický proces, ve kterém T i P sledují cíle terapie. Naplňování cílů terapie bývá provázeno určitou změnou v prožívání, myšlení,  chování a ve vztazích K.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42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9EFCF-FA22-40CF-C6E3-913D8ED1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PT vztahu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5C977-F6CE-CD73-193C-8FB5D8F0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0224"/>
            <a:ext cx="9771591" cy="4962525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Přenos a protipřenos (dynamická tradice)</a:t>
            </a:r>
          </a:p>
          <a:p>
            <a:r>
              <a:rPr lang="cs-CZ" i="1" dirty="0"/>
              <a:t>Skutečné setkání dvou lidí (humanistická tradice)</a:t>
            </a:r>
          </a:p>
          <a:p>
            <a:r>
              <a:rPr lang="cs-CZ" i="1" dirty="0"/>
              <a:t>Organizační rámec (kontrakt, častost setkání, délka setkání, apod.)</a:t>
            </a:r>
          </a:p>
          <a:p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Přenos </a:t>
            </a: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jedním z důležitých zdrojů obsahu psychoanalýzy a dynamických psychoterapií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Během přenosových reakcí pacient prožívá vůči analytikovi pocity, které patří významným lidem z pacientovi osobní historie.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Pomocí přesunutí pacient přenáší pudy, pocity a obrany, které se v minulosti objevovaly ve vztahu k významným lidem na analytika.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Konflikty si znovuprožívá s analytikem, což je materiál k psychoanalýze, vzniká přenosová neuróza.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Analytik je prázdné plátno, na které si pacient promítá svou historii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Analytik se musí vyvarovat </a:t>
            </a:r>
            <a:r>
              <a:rPr lang="cs-CZ" alt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protipřenosu (to samé, ale naopak)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Reflektovat psychoterapeutický vztah je důležité, neboť život každého z nás se odehrává ve vztazích. Vývojově jsme většinu času strávili jako lovci sběrači v malých skupinách (jak s oblibou říkával Knobloch)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Kvalitní terapeutický vztah naplňuje základní potřeby – bezpečí,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blízkého vztahu a potvrzení či ocenění. G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eneruje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důvěru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(předpoklad dobré spolupráce) a </a:t>
            </a:r>
            <a:r>
              <a:rPr lang="cs-CZ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naději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(pozitivní očekávání, přesvědčení o změně k lepšímu).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36601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553</TotalTime>
  <Words>3267</Words>
  <Application>Microsoft Office PowerPoint</Application>
  <PresentationFormat>Širokoúhlá obrazovka</PresentationFormat>
  <Paragraphs>116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Trebuchet MS</vt:lpstr>
      <vt:lpstr>Wingdings 3</vt:lpstr>
      <vt:lpstr>Fazeta</vt:lpstr>
      <vt:lpstr>Psychoterapeutický proces a ukončení léčby</vt:lpstr>
      <vt:lpstr>Psychoterapeutický proces</vt:lpstr>
      <vt:lpstr>Fáze pstterapeutického procesu</vt:lpstr>
      <vt:lpstr>1.Úvodní fáze</vt:lpstr>
      <vt:lpstr>indikace</vt:lpstr>
      <vt:lpstr>motivace</vt:lpstr>
      <vt:lpstr>terapeutický vztah a terapeutická aliance</vt:lpstr>
      <vt:lpstr>Terapeutický vztah</vt:lpstr>
      <vt:lpstr>Složky PT vztahu </vt:lpstr>
      <vt:lpstr>Terapeutická aliance</vt:lpstr>
      <vt:lpstr>2.Fáze vlastní pst</vt:lpstr>
      <vt:lpstr>Motivace, adaptivní indikace</vt:lpstr>
      <vt:lpstr>Změny na různých úrovních kruhu</vt:lpstr>
      <vt:lpstr>integrativní pohled</vt:lpstr>
      <vt:lpstr>Prezentace aplikace PowerPoint</vt:lpstr>
      <vt:lpstr>Prezentace aplikace PowerPoint</vt:lpstr>
      <vt:lpstr>Prezentace aplikace PowerPoint</vt:lpstr>
      <vt:lpstr>Poznámky z dynamicko analytické tradice: </vt:lpstr>
      <vt:lpstr>3.Fáze ukončení léčby</vt:lpstr>
      <vt:lpstr>4.Postterapeutická fáze</vt:lpstr>
      <vt:lpstr>Děkuji za pozornost</vt:lpstr>
    </vt:vector>
  </TitlesOfParts>
  <Company>PLL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Definice a charakteristika pst</dc:title>
  <dc:creator>Kubanek Jan, MD</dc:creator>
  <cp:lastModifiedBy>jankubanek71@gmail.com</cp:lastModifiedBy>
  <cp:revision>32</cp:revision>
  <dcterms:created xsi:type="dcterms:W3CDTF">2021-05-31T13:12:35Z</dcterms:created>
  <dcterms:modified xsi:type="dcterms:W3CDTF">2023-04-19T09:49:58Z</dcterms:modified>
</cp:coreProperties>
</file>